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70" r:id="rId8"/>
    <p:sldId id="269" r:id="rId9"/>
    <p:sldId id="271" r:id="rId10"/>
    <p:sldId id="263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72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DEAE3E3-6BA2-407B-BEF8-B6BFAAA279D1}" type="datetimeFigureOut">
              <a:rPr lang="sk-SK" smtClean="0"/>
              <a:pPr/>
              <a:t>27. 2. 2021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73CE881-C007-46A2-9A14-B6776EC080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E3E3-6BA2-407B-BEF8-B6BFAAA279D1}" type="datetimeFigureOut">
              <a:rPr lang="sk-SK" smtClean="0"/>
              <a:pPr/>
              <a:t>27. 2. 2021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E881-C007-46A2-9A14-B6776EC080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E3E3-6BA2-407B-BEF8-B6BFAAA279D1}" type="datetimeFigureOut">
              <a:rPr lang="sk-SK" smtClean="0"/>
              <a:pPr/>
              <a:t>27. 2. 2021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E881-C007-46A2-9A14-B6776EC080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DEAE3E3-6BA2-407B-BEF8-B6BFAAA279D1}" type="datetimeFigureOut">
              <a:rPr lang="sk-SK" smtClean="0"/>
              <a:pPr/>
              <a:t>27. 2. 2021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73CE881-C007-46A2-9A14-B6776EC0802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DEAE3E3-6BA2-407B-BEF8-B6BFAAA279D1}" type="datetimeFigureOut">
              <a:rPr lang="sk-SK" smtClean="0"/>
              <a:pPr/>
              <a:t>27. 2. 2021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73CE881-C007-46A2-9A14-B6776EC080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E3E3-6BA2-407B-BEF8-B6BFAAA279D1}" type="datetimeFigureOut">
              <a:rPr lang="sk-SK" smtClean="0"/>
              <a:pPr/>
              <a:t>27. 2. 2021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E881-C007-46A2-9A14-B6776EC0802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E3E3-6BA2-407B-BEF8-B6BFAAA279D1}" type="datetimeFigureOut">
              <a:rPr lang="sk-SK" smtClean="0"/>
              <a:pPr/>
              <a:t>27. 2. 2021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E881-C007-46A2-9A14-B6776EC0802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EAE3E3-6BA2-407B-BEF8-B6BFAAA279D1}" type="datetimeFigureOut">
              <a:rPr lang="sk-SK" smtClean="0"/>
              <a:pPr/>
              <a:t>27. 2. 2021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73CE881-C007-46A2-9A14-B6776EC0802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E3E3-6BA2-407B-BEF8-B6BFAAA279D1}" type="datetimeFigureOut">
              <a:rPr lang="sk-SK" smtClean="0"/>
              <a:pPr/>
              <a:t>27. 2. 2021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E881-C007-46A2-9A14-B6776EC080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DEAE3E3-6BA2-407B-BEF8-B6BFAAA279D1}" type="datetimeFigureOut">
              <a:rPr lang="sk-SK" smtClean="0"/>
              <a:pPr/>
              <a:t>27. 2. 2021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73CE881-C007-46A2-9A14-B6776EC0802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EAE3E3-6BA2-407B-BEF8-B6BFAAA279D1}" type="datetimeFigureOut">
              <a:rPr lang="sk-SK" smtClean="0"/>
              <a:pPr/>
              <a:t>27. 2. 2021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73CE881-C007-46A2-9A14-B6776EC0802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DEAE3E3-6BA2-407B-BEF8-B6BFAAA279D1}" type="datetimeFigureOut">
              <a:rPr lang="sk-SK" smtClean="0"/>
              <a:pPr/>
              <a:t>27. 2. 2021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73CE881-C007-46A2-9A14-B6776EC0802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sk/url?sa=i&amp;rct=j&amp;q=&amp;esrc=s&amp;frm=1&amp;source=images&amp;cd=&amp;cad=rja&amp;uact=8&amp;ved=0ahUKEwimiYnL6dfRAhXTKywKHRMKAeIQjRwIBw&amp;url=https://www.aktuality.sk/clanok/268938/slovensky-rekord-tak-teplo-ako-vlani-este-nikdy-nebolo/&amp;psig=AFQjCNETX3r5BYyc1g7UifG1y4dlWXh1fA&amp;ust=1485245707177377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www.google.sk/url?sa=i&amp;rct=j&amp;q=&amp;esrc=s&amp;frm=1&amp;source=images&amp;cd=&amp;ved=0ahUKEwjD47Dv6dfRAhVFFSwKHQKSCzcQjRwIBw&amp;url=http://www.pobavime.cz/tag/teplo/page/4/&amp;psig=AFQjCNETX3r5BYyc1g7UifG1y4dlWXh1fA&amp;ust=1485245707177377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03648" y="404664"/>
            <a:ext cx="6172200" cy="1152128"/>
          </a:xfrm>
        </p:spPr>
        <p:txBody>
          <a:bodyPr/>
          <a:lstStyle/>
          <a:p>
            <a:pPr algn="ctr"/>
            <a:r>
              <a:rPr lang="sk-SK" dirty="0" smtClean="0"/>
              <a:t>Teplo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07704" y="5589240"/>
            <a:ext cx="6172200" cy="729934"/>
          </a:xfrm>
        </p:spPr>
        <p:txBody>
          <a:bodyPr>
            <a:normAutofit/>
          </a:bodyPr>
          <a:lstStyle/>
          <a:p>
            <a:pPr algn="ctr"/>
            <a:r>
              <a:rPr lang="sk-SK" sz="3200" dirty="0" smtClean="0"/>
              <a:t>Predstavy o teple</a:t>
            </a:r>
            <a:endParaRPr lang="sk-SK" sz="3200" dirty="0"/>
          </a:p>
        </p:txBody>
      </p:sp>
      <p:pic>
        <p:nvPicPr>
          <p:cNvPr id="8194" name="Picture 2" descr="Výsledok vyhľadávania obrázkov pre dopyt tepl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0648"/>
            <a:ext cx="2592288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Výsledok vyhľadávania obrázkov pre dopyt tepl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60648"/>
            <a:ext cx="2880320" cy="2287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Výsledok vyhľadávania obrázkov pre dopyt col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2708920"/>
            <a:ext cx="3695913" cy="2375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331640" y="2276872"/>
            <a:ext cx="626469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Ďakujem za pozornosť!</a:t>
            </a:r>
            <a:endParaRPr lang="sk-SK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467544" y="566124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Zdroj obrázkov: internet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sk-SK" b="1" dirty="0" smtClean="0"/>
              <a:t>Čo je to teplo?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003232" cy="5421216"/>
          </a:xfrm>
        </p:spPr>
        <p:txBody>
          <a:bodyPr/>
          <a:lstStyle/>
          <a:p>
            <a:r>
              <a:rPr lang="sk-SK" dirty="0" smtClean="0"/>
              <a:t>Teplo vnímame bežne ako subjektívny pocit.</a:t>
            </a:r>
          </a:p>
          <a:p>
            <a:r>
              <a:rPr lang="sk-SK" dirty="0" smtClean="0"/>
              <a:t>Je mi teplo!</a:t>
            </a:r>
          </a:p>
          <a:p>
            <a:r>
              <a:rPr lang="sk-SK" dirty="0" smtClean="0"/>
              <a:t>Vonku vôbec nie je teplo!</a:t>
            </a:r>
          </a:p>
          <a:p>
            <a:r>
              <a:rPr lang="sk-SK" dirty="0" smtClean="0"/>
              <a:t>Ako ľudia vnímali situácie so zmenou teploty v minulosti?</a:t>
            </a:r>
          </a:p>
          <a:p>
            <a:r>
              <a:rPr lang="sk-SK" dirty="0" smtClean="0"/>
              <a:t>Aký je rozdiel medzi pojmami TEPLOTA, TEPLO ?</a:t>
            </a:r>
          </a:p>
          <a:p>
            <a:r>
              <a:rPr lang="sk-SK" dirty="0" smtClean="0"/>
              <a:t>Čo meria teplomer?</a:t>
            </a:r>
          </a:p>
          <a:p>
            <a:r>
              <a:rPr lang="sk-SK" dirty="0" smtClean="0"/>
              <a:t>Ako to , že sa teleso od druhého telesa zohreje?</a:t>
            </a:r>
          </a:p>
          <a:p>
            <a:r>
              <a:rPr lang="sk-SK" dirty="0" smtClean="0"/>
              <a:t>Prejde niečo z jedného telesa na druhé?</a:t>
            </a:r>
          </a:p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1763688" y="5517232"/>
            <a:ext cx="5184576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3200" b="1" dirty="0" smtClean="0"/>
              <a:t>Príliš veľa otázok !!!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sk-SK" dirty="0" err="1" smtClean="0"/>
              <a:t>Kalorikum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0" y="1124744"/>
            <a:ext cx="9144000" cy="5349208"/>
          </a:xfrm>
        </p:spPr>
        <p:txBody>
          <a:bodyPr/>
          <a:lstStyle/>
          <a:p>
            <a:r>
              <a:rPr lang="sk-SK" dirty="0" smtClean="0"/>
              <a:t>V minulosti ( do 19. storočia) ľudia takto pomenovali neviditeľnú, </a:t>
            </a:r>
            <a:r>
              <a:rPr lang="sk-SK" dirty="0" err="1" smtClean="0"/>
              <a:t>nevážiteľnú</a:t>
            </a:r>
            <a:r>
              <a:rPr lang="sk-SK" dirty="0" smtClean="0"/>
              <a:t> látku, ktorá prechádza z jedného telesa na druhé a tým ho ohrieva.</a:t>
            </a:r>
          </a:p>
          <a:p>
            <a:r>
              <a:rPr lang="sk-SK" i="1" dirty="0" smtClean="0">
                <a:solidFill>
                  <a:schemeClr val="accent1">
                    <a:lumMod val="75000"/>
                  </a:schemeClr>
                </a:solidFill>
              </a:rPr>
              <a:t>Inak si totiž nedokázali zvyšovanie a znižovanie teploty telies vysvetliť.</a:t>
            </a:r>
          </a:p>
          <a:p>
            <a:r>
              <a:rPr lang="sk-SK" b="1" i="1" dirty="0" smtClean="0">
                <a:solidFill>
                  <a:schemeClr val="accent3">
                    <a:lumMod val="75000"/>
                  </a:schemeClr>
                </a:solidFill>
              </a:rPr>
              <a:t>Dnes už vieme, že táto predstava, teória je nesprávna.</a:t>
            </a:r>
          </a:p>
          <a:p>
            <a:pPr>
              <a:buNone/>
            </a:pPr>
            <a:endParaRPr lang="en-US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6388" name="Picture 4" descr="Výsledok vyhľadávania obrázkov pre dopyt hand and a hot c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717032"/>
            <a:ext cx="426863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554960" cy="1143000"/>
          </a:xfrm>
        </p:spPr>
        <p:txBody>
          <a:bodyPr>
            <a:normAutofit/>
          </a:bodyPr>
          <a:lstStyle/>
          <a:p>
            <a:pPr algn="ctr"/>
            <a:r>
              <a:rPr lang="sk-SK" dirty="0" err="1" smtClean="0"/>
              <a:t>Benjamin</a:t>
            </a:r>
            <a:r>
              <a:rPr lang="sk-SK" dirty="0" smtClean="0"/>
              <a:t> </a:t>
            </a:r>
            <a:r>
              <a:rPr lang="sk-SK" dirty="0" err="1" smtClean="0"/>
              <a:t>Thomson</a:t>
            </a:r>
            <a:r>
              <a:rPr lang="sk-SK" dirty="0" smtClean="0"/>
              <a:t> </a:t>
            </a:r>
            <a:r>
              <a:rPr lang="sk-SK" dirty="0" err="1" smtClean="0"/>
              <a:t>Rumford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(1753-1814)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6732240" cy="4873752"/>
          </a:xfrm>
        </p:spPr>
        <p:txBody>
          <a:bodyPr/>
          <a:lstStyle/>
          <a:p>
            <a:r>
              <a:rPr lang="sk-SK" dirty="0" smtClean="0"/>
              <a:t>Precíznym pokusom dokázal, že teória o šírení tepla pomocou </a:t>
            </a:r>
            <a:r>
              <a:rPr lang="sk-SK" dirty="0" err="1" smtClean="0"/>
              <a:t>kalorika</a:t>
            </a:r>
            <a:r>
              <a:rPr lang="sk-SK" dirty="0" smtClean="0"/>
              <a:t> je nesprávna.</a:t>
            </a:r>
          </a:p>
          <a:p>
            <a:r>
              <a:rPr lang="en-US" sz="2000" i="1" dirty="0" err="1" smtClean="0">
                <a:solidFill>
                  <a:schemeClr val="accent5">
                    <a:lumMod val="75000"/>
                  </a:schemeClr>
                </a:solidFill>
              </a:rPr>
              <a:t>Pri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accent5">
                    <a:lumMod val="75000"/>
                  </a:schemeClr>
                </a:solidFill>
              </a:rPr>
              <a:t>jeho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accent5">
                    <a:lumMod val="75000"/>
                  </a:schemeClr>
                </a:solidFill>
              </a:rPr>
              <a:t>najznámejšom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accent5">
                    <a:lumMod val="75000"/>
                  </a:schemeClr>
                </a:solidFill>
              </a:rPr>
              <a:t>experimente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 v </a:t>
            </a:r>
            <a:r>
              <a:rPr lang="en-US" sz="2000" i="1" dirty="0" err="1" smtClean="0">
                <a:solidFill>
                  <a:schemeClr val="accent5">
                    <a:lumMod val="75000"/>
                  </a:schemeClr>
                </a:solidFill>
              </a:rPr>
              <a:t>Mníchove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accent5">
                    <a:lumMod val="75000"/>
                  </a:schemeClr>
                </a:solidFill>
              </a:rPr>
              <a:t>sa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accent5">
                    <a:lumMod val="75000"/>
                  </a:schemeClr>
                </a:solidFill>
              </a:rPr>
              <a:t>uviedla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 do </a:t>
            </a:r>
            <a:r>
              <a:rPr lang="en-US" sz="2000" i="1" dirty="0" err="1" smtClean="0">
                <a:solidFill>
                  <a:schemeClr val="accent5">
                    <a:lumMod val="75000"/>
                  </a:schemeClr>
                </a:solidFill>
              </a:rPr>
              <a:t>varu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accent5">
                    <a:lumMod val="75000"/>
                  </a:schemeClr>
                </a:solidFill>
              </a:rPr>
              <a:t>voda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accent5">
                    <a:lumMod val="75000"/>
                  </a:schemeClr>
                </a:solidFill>
              </a:rPr>
              <a:t>teplom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000" i="1" dirty="0" err="1" smtClean="0">
                <a:solidFill>
                  <a:schemeClr val="accent5">
                    <a:lumMod val="75000"/>
                  </a:schemeClr>
                </a:solidFill>
              </a:rPr>
              <a:t>uvoľňovaným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accent5">
                    <a:lumMod val="75000"/>
                  </a:schemeClr>
                </a:solidFill>
              </a:rPr>
              <a:t>pri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accent5">
                    <a:lumMod val="75000"/>
                  </a:schemeClr>
                </a:solidFill>
              </a:rPr>
              <a:t>vŕtaní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accent5">
                    <a:lumMod val="75000"/>
                  </a:schemeClr>
                </a:solidFill>
              </a:rPr>
              <a:t>delovej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accent5">
                    <a:lumMod val="75000"/>
                  </a:schemeClr>
                </a:solidFill>
              </a:rPr>
              <a:t>hlavne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000" i="1" dirty="0" err="1" smtClean="0">
                <a:solidFill>
                  <a:schemeClr val="accent5">
                    <a:lumMod val="75000"/>
                  </a:schemeClr>
                </a:solidFill>
              </a:rPr>
              <a:t>ponorenej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 do </a:t>
            </a:r>
            <a:r>
              <a:rPr lang="en-US" sz="2000" i="1" dirty="0" err="1" smtClean="0">
                <a:solidFill>
                  <a:schemeClr val="accent5">
                    <a:lumMod val="75000"/>
                  </a:schemeClr>
                </a:solidFill>
              </a:rPr>
              <a:t>vodnej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accent5">
                    <a:lumMod val="75000"/>
                  </a:schemeClr>
                </a:solidFill>
              </a:rPr>
              <a:t>nádrže</a:t>
            </a:r>
            <a:r>
              <a:rPr lang="sk-SK" sz="2000" i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r>
              <a:rPr lang="sk-SK" dirty="0" smtClean="0"/>
              <a:t>Keďže sa ani opakovaným pokusom hmotnosť telies nemenila usúdil, že šírenie tepla </a:t>
            </a:r>
            <a:r>
              <a:rPr lang="sk-SK" b="1" dirty="0" smtClean="0"/>
              <a:t>nie je prechod </a:t>
            </a:r>
            <a:r>
              <a:rPr lang="sk-SK" b="1" dirty="0" err="1" smtClean="0"/>
              <a:t>kalorika</a:t>
            </a:r>
            <a:r>
              <a:rPr lang="sk-SK" dirty="0" smtClean="0"/>
              <a:t>, ale súvisí s pohybom častíc v látke.</a:t>
            </a:r>
            <a:endParaRPr lang="en-US" dirty="0"/>
          </a:p>
        </p:txBody>
      </p:sp>
      <p:pic>
        <p:nvPicPr>
          <p:cNvPr id="4" name="Picture 2" descr="Výsledok vyhľadávania obrázkov pre dopyt caloric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653136"/>
            <a:ext cx="2880320" cy="1977820"/>
          </a:xfrm>
          <a:prstGeom prst="rect">
            <a:avLst/>
          </a:prstGeom>
          <a:noFill/>
        </p:spPr>
      </p:pic>
      <p:pic>
        <p:nvPicPr>
          <p:cNvPr id="17410" name="Picture 2" descr="http://www.rumford.com/images/rumfo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32656"/>
            <a:ext cx="2210926" cy="2813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sk-SK" b="1" dirty="0" smtClean="0"/>
              <a:t>Už vieme:</a:t>
            </a:r>
            <a:endParaRPr lang="en-US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83568" y="1052736"/>
            <a:ext cx="7092280" cy="5565232"/>
          </a:xfrm>
        </p:spPr>
        <p:txBody>
          <a:bodyPr/>
          <a:lstStyle/>
          <a:p>
            <a:r>
              <a:rPr lang="sk-SK" dirty="0" smtClean="0"/>
              <a:t>Látky sa skladajú z častíc.</a:t>
            </a:r>
          </a:p>
          <a:p>
            <a:r>
              <a:rPr lang="sk-SK" dirty="0" smtClean="0"/>
              <a:t>Látka sa môže vyskytovať v troch rôznych skupenstvách:</a:t>
            </a:r>
          </a:p>
          <a:p>
            <a:pPr lvl="1"/>
            <a:r>
              <a:rPr lang="sk-SK" dirty="0" smtClean="0"/>
              <a:t>Pevné</a:t>
            </a:r>
          </a:p>
          <a:p>
            <a:pPr lvl="1"/>
            <a:r>
              <a:rPr lang="sk-SK" dirty="0" smtClean="0"/>
              <a:t>Kvapalné </a:t>
            </a:r>
          </a:p>
          <a:p>
            <a:pPr lvl="1"/>
            <a:r>
              <a:rPr lang="sk-SK" dirty="0" smtClean="0"/>
              <a:t>Plynné </a:t>
            </a:r>
          </a:p>
          <a:p>
            <a:r>
              <a:rPr lang="sk-SK" dirty="0" smtClean="0"/>
              <a:t> Ako je to teda s časticami látky v rôznych skupenstvách?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pPr lvl="1">
              <a:buNone/>
            </a:pPr>
            <a:endParaRPr lang="sk-SK" dirty="0" smtClean="0"/>
          </a:p>
          <a:p>
            <a:pPr lvl="1"/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505325"/>
            <a:ext cx="6048375" cy="202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sk-SK" b="1" dirty="0" smtClean="0"/>
              <a:t>Plyn</a:t>
            </a:r>
            <a:endParaRPr lang="en-US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4690864" cy="5205192"/>
          </a:xfrm>
        </p:spPr>
        <p:txBody>
          <a:bodyPr>
            <a:normAutofit/>
          </a:bodyPr>
          <a:lstStyle/>
          <a:p>
            <a:r>
              <a:rPr lang="sk-SK" dirty="0" smtClean="0"/>
              <a:t>Vzdialenosť medzi časticami je najväčšia.</a:t>
            </a:r>
          </a:p>
          <a:p>
            <a:r>
              <a:rPr lang="sk-SK" dirty="0" smtClean="0"/>
              <a:t>Častice plynu voľne poletujú, narážajú na steny nádoby.</a:t>
            </a:r>
          </a:p>
          <a:p>
            <a:r>
              <a:rPr lang="sk-SK" dirty="0" smtClean="0"/>
              <a:t>Ak plyn zohrejeme, častice majú viac energie, pohybujú sa rýchlejšie, viac narážajú na steny nádoby.</a:t>
            </a:r>
          </a:p>
          <a:p>
            <a:r>
              <a:rPr lang="sk-SK" dirty="0" smtClean="0"/>
              <a:t>Ak má plyn pri zohrievaní možnosť, rozpína sa , výrazne zväčšuje svoj objem.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386189" y="22523"/>
            <a:ext cx="19145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276872"/>
            <a:ext cx="334378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sk-SK" b="1" dirty="0" smtClean="0"/>
              <a:t>kvapalina</a:t>
            </a:r>
            <a:endParaRPr lang="en-US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859216" cy="5133184"/>
          </a:xfrm>
        </p:spPr>
        <p:txBody>
          <a:bodyPr/>
          <a:lstStyle/>
          <a:p>
            <a:r>
              <a:rPr lang="sk-SK" dirty="0" smtClean="0"/>
              <a:t>Vzdialenosť medzi časticami kvapaliny </a:t>
            </a:r>
          </a:p>
          <a:p>
            <a:pPr>
              <a:buNone/>
            </a:pPr>
            <a:r>
              <a:rPr lang="sk-SK" dirty="0" smtClean="0"/>
              <a:t>	je menšia, častice sú blízko pri sebe.</a:t>
            </a:r>
          </a:p>
          <a:p>
            <a:r>
              <a:rPr lang="sk-SK" dirty="0" smtClean="0"/>
              <a:t>Častice sa môžu v kvapaline voľne pohybovať.</a:t>
            </a:r>
          </a:p>
          <a:p>
            <a:r>
              <a:rPr lang="sk-SK" dirty="0" smtClean="0"/>
              <a:t>Pri zohriatí kvapaliny sa častice pohybujú rýchlejšie. </a:t>
            </a:r>
          </a:p>
          <a:p>
            <a:r>
              <a:rPr lang="sk-SK" b="1" i="1" dirty="0" smtClean="0">
                <a:solidFill>
                  <a:schemeClr val="accent5">
                    <a:lumMod val="75000"/>
                  </a:schemeClr>
                </a:solidFill>
              </a:rPr>
              <a:t>Príklad: V horúcom čaji sa cukor rozpustí skôr ako v studenom.</a:t>
            </a:r>
            <a:endParaRPr lang="en-US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sk-SK" dirty="0" smtClean="0"/>
              <a:t>Kvapalina pri zohrievaní preto (ak môže) zväčší svoj objem – princíp činnosti kvapalinového teplomera.</a:t>
            </a:r>
          </a:p>
          <a:p>
            <a:endParaRPr lang="sk-SK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538317" y="-49485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Výsledok vyhľadávania obrázkov pre dopyt sugar in hot t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869160"/>
            <a:ext cx="1714500" cy="1714500"/>
          </a:xfrm>
          <a:prstGeom prst="rect">
            <a:avLst/>
          </a:prstGeom>
          <a:noFill/>
        </p:spPr>
      </p:pic>
      <p:pic>
        <p:nvPicPr>
          <p:cNvPr id="4098" name="Picture 2" descr="Výsledok vyhľadávania obrázkov pre dopyt teplom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553293">
            <a:off x="2800547" y="3919381"/>
            <a:ext cx="1323975" cy="4210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sk-SK" b="1" dirty="0" smtClean="0"/>
              <a:t>Pevná látka</a:t>
            </a:r>
            <a:endParaRPr lang="en-US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643192" cy="5349208"/>
          </a:xfrm>
        </p:spPr>
        <p:txBody>
          <a:bodyPr/>
          <a:lstStyle/>
          <a:p>
            <a:r>
              <a:rPr lang="sk-SK" dirty="0" smtClean="0"/>
              <a:t>Častice v pevnej kryštalickej látke sú </a:t>
            </a:r>
          </a:p>
          <a:p>
            <a:pPr>
              <a:buNone/>
            </a:pPr>
            <a:r>
              <a:rPr lang="sk-SK" dirty="0" smtClean="0"/>
              <a:t>	pravidelne usporiadané.</a:t>
            </a:r>
          </a:p>
          <a:p>
            <a:r>
              <a:rPr lang="sk-SK" dirty="0" smtClean="0"/>
              <a:t>Majú svoje „miesta“ okolo ktorých kmitajú, nedokážu sa samovoľne premiestňovať.</a:t>
            </a:r>
          </a:p>
          <a:p>
            <a:r>
              <a:rPr lang="sk-SK" dirty="0" smtClean="0"/>
              <a:t>Pri zvyšovaní teploty kmitajú rýchlejšie pričom môže dôjsť k zväčšeniu objemu telesa.</a:t>
            </a:r>
          </a:p>
          <a:p>
            <a:r>
              <a:rPr lang="sk-SK" i="1" dirty="0" smtClean="0">
                <a:solidFill>
                  <a:schemeClr val="accent6">
                    <a:lumMod val="75000"/>
                  </a:schemeClr>
                </a:solidFill>
              </a:rPr>
              <a:t>Ak je teleso úzke a dlhé, zvyčajne sa to prejaví zväčšením jeho dĺžky.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484" name="Picture 4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653136"/>
            <a:ext cx="2088232" cy="1641583"/>
          </a:xfrm>
          <a:prstGeom prst="rect">
            <a:avLst/>
          </a:prstGeom>
          <a:noFill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579407" y="53442"/>
            <a:ext cx="174582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653136"/>
            <a:ext cx="38862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562074"/>
          </a:xfrm>
        </p:spPr>
        <p:txBody>
          <a:bodyPr/>
          <a:lstStyle/>
          <a:p>
            <a:pPr algn="ctr"/>
            <a:r>
              <a:rPr lang="sk-SK" dirty="0" smtClean="0"/>
              <a:t>Záver: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147248" cy="563724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sk-SK" sz="3200" dirty="0" smtClean="0"/>
              <a:t>Menia telesá pri zohrievaní hmotnosť?</a:t>
            </a:r>
          </a:p>
          <a:p>
            <a:pPr>
              <a:lnSpc>
                <a:spcPct val="200000"/>
              </a:lnSpc>
            </a:pPr>
            <a:r>
              <a:rPr lang="sk-SK" sz="3200" dirty="0" smtClean="0"/>
              <a:t>Menia telesá pri zohrievaní objem?</a:t>
            </a:r>
          </a:p>
          <a:p>
            <a:pPr>
              <a:lnSpc>
                <a:spcPct val="200000"/>
              </a:lnSpc>
            </a:pPr>
            <a:r>
              <a:rPr lang="sk-SK" sz="3200" dirty="0" smtClean="0"/>
              <a:t>Menia telesá pri zohrievaní svoju hustotu?</a:t>
            </a:r>
          </a:p>
          <a:p>
            <a:pPr>
              <a:lnSpc>
                <a:spcPct val="200000"/>
              </a:lnSpc>
            </a:pPr>
            <a:r>
              <a:rPr lang="sk-SK" sz="3200" dirty="0" smtClean="0"/>
              <a:t>Mení sa zohrievaním teplota telesa?</a:t>
            </a:r>
          </a:p>
          <a:p>
            <a:pPr>
              <a:lnSpc>
                <a:spcPct val="200000"/>
              </a:lnSpc>
            </a:pPr>
            <a:endParaRPr lang="sk-SK" dirty="0" smtClean="0"/>
          </a:p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4" name="BlokTextu 3"/>
          <p:cNvSpPr txBox="1"/>
          <p:nvPr/>
        </p:nvSpPr>
        <p:spPr>
          <a:xfrm>
            <a:off x="7236296" y="2780928"/>
            <a:ext cx="108012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400" b="1" dirty="0" smtClean="0"/>
              <a:t>Áno </a:t>
            </a:r>
            <a:endParaRPr lang="en-US" sz="2400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7524328" y="1700808"/>
            <a:ext cx="1080120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400" b="1" dirty="0" smtClean="0"/>
              <a:t>Nie </a:t>
            </a:r>
            <a:endParaRPr lang="en-US" sz="24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7524328" y="4005064"/>
            <a:ext cx="108012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400" b="1" dirty="0" smtClean="0"/>
              <a:t>Áno </a:t>
            </a:r>
            <a:endParaRPr lang="en-US" sz="24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7236296" y="5085184"/>
            <a:ext cx="108012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400" b="1" dirty="0" smtClean="0"/>
              <a:t>Áno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Luxusn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673</TotalTime>
  <Words>433</Words>
  <Application>Microsoft Office PowerPoint</Application>
  <PresentationFormat>Prezentácia na obrazovke (4:3)</PresentationFormat>
  <Paragraphs>60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4" baseType="lpstr">
      <vt:lpstr>Century Schoolbook</vt:lpstr>
      <vt:lpstr>Wingdings</vt:lpstr>
      <vt:lpstr>Wingdings 2</vt:lpstr>
      <vt:lpstr>Arkáda</vt:lpstr>
      <vt:lpstr>Teplo</vt:lpstr>
      <vt:lpstr>Čo je to teplo?</vt:lpstr>
      <vt:lpstr>Kalorikum</vt:lpstr>
      <vt:lpstr>Benjamin Thomson Rumford (1753-1814)</vt:lpstr>
      <vt:lpstr>Už vieme:</vt:lpstr>
      <vt:lpstr>Plyn</vt:lpstr>
      <vt:lpstr>kvapalina</vt:lpstr>
      <vt:lpstr>Pevná látka</vt:lpstr>
      <vt:lpstr>Záver: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Teplota. Skúmanie premien skupenstva látok</dc:title>
  <dc:creator>Pedagog</dc:creator>
  <cp:lastModifiedBy>žiak</cp:lastModifiedBy>
  <cp:revision>142</cp:revision>
  <dcterms:created xsi:type="dcterms:W3CDTF">2016-09-21T09:52:20Z</dcterms:created>
  <dcterms:modified xsi:type="dcterms:W3CDTF">2021-02-27T07:52:06Z</dcterms:modified>
</cp:coreProperties>
</file>